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31"/>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652" r:id="rId45"/>
    <p:sldId id="653" r:id="rId46"/>
    <p:sldId id="654" r:id="rId47"/>
    <p:sldId id="544" r:id="rId48"/>
    <p:sldId id="536" r:id="rId49"/>
    <p:sldId id="538" r:id="rId50"/>
    <p:sldId id="539" r:id="rId51"/>
    <p:sldId id="540" r:id="rId52"/>
    <p:sldId id="541" r:id="rId53"/>
    <p:sldId id="362" r:id="rId54"/>
    <p:sldId id="261" r:id="rId55"/>
    <p:sldId id="562" r:id="rId56"/>
    <p:sldId id="545" r:id="rId57"/>
    <p:sldId id="549" r:id="rId58"/>
    <p:sldId id="550" r:id="rId59"/>
    <p:sldId id="551" r:id="rId60"/>
    <p:sldId id="552" r:id="rId61"/>
    <p:sldId id="267" r:id="rId62"/>
    <p:sldId id="554" r:id="rId63"/>
    <p:sldId id="555" r:id="rId64"/>
    <p:sldId id="556" r:id="rId65"/>
    <p:sldId id="559" r:id="rId66"/>
    <p:sldId id="557" r:id="rId67"/>
    <p:sldId id="558" r:id="rId68"/>
    <p:sldId id="560" r:id="rId69"/>
    <p:sldId id="269" r:id="rId70"/>
    <p:sldId id="272" r:id="rId71"/>
    <p:sldId id="563" r:id="rId72"/>
    <p:sldId id="564" r:id="rId73"/>
    <p:sldId id="655" r:id="rId74"/>
    <p:sldId id="277" r:id="rId75"/>
    <p:sldId id="278" r:id="rId76"/>
    <p:sldId id="565" r:id="rId77"/>
    <p:sldId id="566" r:id="rId78"/>
    <p:sldId id="288" r:id="rId79"/>
    <p:sldId id="289" r:id="rId80"/>
    <p:sldId id="567" r:id="rId81"/>
    <p:sldId id="568" r:id="rId82"/>
    <p:sldId id="569" r:id="rId83"/>
    <p:sldId id="570" r:id="rId84"/>
    <p:sldId id="571" r:id="rId85"/>
    <p:sldId id="290" r:id="rId86"/>
    <p:sldId id="291" r:id="rId87"/>
    <p:sldId id="572" r:id="rId88"/>
    <p:sldId id="573" r:id="rId89"/>
    <p:sldId id="574" r:id="rId90"/>
    <p:sldId id="575" r:id="rId91"/>
    <p:sldId id="546" r:id="rId92"/>
    <p:sldId id="576" r:id="rId93"/>
    <p:sldId id="577" r:id="rId94"/>
    <p:sldId id="578" r:id="rId95"/>
    <p:sldId id="579" r:id="rId96"/>
    <p:sldId id="580" r:id="rId97"/>
    <p:sldId id="581" r:id="rId98"/>
    <p:sldId id="582" r:id="rId99"/>
    <p:sldId id="583" r:id="rId100"/>
    <p:sldId id="584" r:id="rId101"/>
    <p:sldId id="585" r:id="rId102"/>
    <p:sldId id="586" r:id="rId103"/>
    <p:sldId id="587" r:id="rId104"/>
    <p:sldId id="588" r:id="rId105"/>
    <p:sldId id="589" r:id="rId106"/>
    <p:sldId id="590" r:id="rId107"/>
    <p:sldId id="591" r:id="rId108"/>
    <p:sldId id="592" r:id="rId109"/>
    <p:sldId id="593" r:id="rId110"/>
    <p:sldId id="594" r:id="rId111"/>
    <p:sldId id="595" r:id="rId112"/>
    <p:sldId id="596" r:id="rId113"/>
    <p:sldId id="547" r:id="rId114"/>
    <p:sldId id="598" r:id="rId115"/>
    <p:sldId id="601" r:id="rId116"/>
    <p:sldId id="599" r:id="rId117"/>
    <p:sldId id="600" r:id="rId118"/>
    <p:sldId id="602" r:id="rId119"/>
    <p:sldId id="603" r:id="rId120"/>
    <p:sldId id="604" r:id="rId121"/>
    <p:sldId id="609" r:id="rId122"/>
    <p:sldId id="610" r:id="rId123"/>
    <p:sldId id="548" r:id="rId124"/>
    <p:sldId id="606" r:id="rId125"/>
    <p:sldId id="608" r:id="rId126"/>
    <p:sldId id="607" r:id="rId127"/>
    <p:sldId id="611" r:id="rId128"/>
    <p:sldId id="612" r:id="rId129"/>
    <p:sldId id="41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652"/>
            <p14:sldId id="653"/>
            <p14:sldId id="65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269"/>
            <p14:sldId id="272"/>
            <p14:sldId id="563"/>
            <p14:sldId id="564"/>
            <p14:sldId id="655"/>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7215" autoAdjust="0"/>
  </p:normalViewPr>
  <p:slideViewPr>
    <p:cSldViewPr snapToGrid="0">
      <p:cViewPr varScale="1">
        <p:scale>
          <a:sx n="74" d="100"/>
          <a:sy n="74" d="100"/>
        </p:scale>
        <p:origin x="19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12/29/2022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Requisitos</a:t>
            </a:r>
            <a:r>
              <a:rPr lang="en-US" dirty="0"/>
              <a:t>:</a:t>
            </a:r>
          </a:p>
          <a:p>
            <a:pPr marL="171450" indent="-171450">
              <a:buFontTx/>
              <a:buChar char="-"/>
            </a:pPr>
            <a:r>
              <a:rPr lang="en-US" dirty="0"/>
              <a:t>Un tenant de Azure B2C</a:t>
            </a:r>
          </a:p>
          <a:p>
            <a:pPr marL="171450" indent="-171450">
              <a:buFontTx/>
              <a:buChar char="-"/>
            </a:pPr>
            <a:r>
              <a:rPr lang="en-US" dirty="0" err="1"/>
              <a:t>Permisos</a:t>
            </a:r>
            <a:r>
              <a:rPr lang="en-US" dirty="0"/>
              <a:t> para </a:t>
            </a:r>
            <a:r>
              <a:rPr lang="en-US" dirty="0" err="1"/>
              <a:t>crear</a:t>
            </a:r>
            <a:r>
              <a:rPr lang="en-US" dirty="0"/>
              <a:t> </a:t>
            </a:r>
            <a:r>
              <a:rPr lang="en-US" dirty="0" err="1"/>
              <a:t>aplicaciones</a:t>
            </a:r>
            <a:r>
              <a:rPr lang="en-US" dirty="0"/>
              <a:t> </a:t>
            </a:r>
            <a:r>
              <a:rPr lang="en-US" dirty="0" err="1"/>
              <a:t>en</a:t>
            </a:r>
            <a:r>
              <a:rPr lang="en-US" dirty="0"/>
              <a:t> </a:t>
            </a:r>
            <a:r>
              <a:rPr lang="en-US" dirty="0" err="1"/>
              <a:t>el</a:t>
            </a:r>
            <a:r>
              <a:rPr lang="en-US" dirty="0"/>
              <a:t> </a:t>
            </a:r>
            <a:r>
              <a:rPr lang="en-US" dirty="0" err="1"/>
              <a:t>propio</a:t>
            </a:r>
            <a:r>
              <a:rPr lang="en-US" dirty="0"/>
              <a:t> tenant</a:t>
            </a:r>
          </a:p>
          <a:p>
            <a:pPr marL="171450" indent="-171450">
              <a:buFontTx/>
              <a:buChar char="-"/>
            </a:pPr>
            <a:r>
              <a:rPr lang="en-US" dirty="0" err="1"/>
              <a:t>Creación</a:t>
            </a:r>
            <a:r>
              <a:rPr lang="en-US" dirty="0"/>
              <a:t> de </a:t>
            </a:r>
            <a:r>
              <a:rPr lang="en-US" dirty="0" err="1"/>
              <a:t>políticas</a:t>
            </a:r>
            <a:r>
              <a:rPr lang="en-US" dirty="0"/>
              <a:t> custom</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Puede interesar tener como referencia: https://azure-ad-b2c.github.io/azureadb2ccommunity.io/docs/custom-policy-concepts/. Hacen un overwiew de todas las secciones de manera muy simplificada</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42</a:t>
            </a:fld>
            <a:endParaRPr lang="en-US"/>
          </a:p>
        </p:txBody>
      </p:sp>
    </p:spTree>
    <p:extLst>
      <p:ext uri="{BB962C8B-B14F-4D97-AF65-F5344CB8AC3E}">
        <p14:creationId xmlns:p14="http://schemas.microsoft.com/office/powerpoint/2010/main" val="66045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a:t>
            </a:r>
            <a:r>
              <a:rPr lang="en-US">
                <a:hlinkClick r:id="rId4"/>
              </a:rPr>
              <a:t>net)</a:t>
            </a:r>
            <a:endParaRPr lang="en-US"/>
          </a:p>
          <a:p>
            <a:endParaRPr lang="en-US"/>
          </a:p>
          <a:p>
            <a:r>
              <a:rPr lang="en-US"/>
              <a:t>Starter pack: https://github.com/Azure-Samples/active-directory-b2c-custom-policy-starterpack</a:t>
            </a:r>
          </a:p>
          <a:p>
            <a:endParaRPr lang="en-US"/>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2103776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a:p>
            <a:endParaRPr lang="en-US" dirty="0"/>
          </a:p>
          <a:p>
            <a:r>
              <a:rPr lang="en-US" dirty="0"/>
              <a:t>Starter pack: https://github.com/Azure-Samples/active-directory-b2c-custom-policy-starterpack</a:t>
            </a:r>
          </a:p>
          <a:p>
            <a:endParaRPr lang="en-US" dirty="0"/>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708971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46</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47</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48</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p>
          <a:p>
            <a:r>
              <a:rPr lang="es-ES" dirty="0"/>
              <a:t>Añadir </a:t>
            </a:r>
            <a:r>
              <a:rPr lang="es-ES" dirty="0" err="1"/>
              <a:t>application</a:t>
            </a:r>
            <a:r>
              <a:rPr lang="es-ES" dirty="0"/>
              <a:t> </a:t>
            </a:r>
            <a:r>
              <a:rPr lang="es-ES" dirty="0" err="1"/>
              <a:t>insigthts</a:t>
            </a:r>
            <a:r>
              <a:rPr lang="es-ES" dirty="0"/>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55</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59</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67</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68</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8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72</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73</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92</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12/29/2022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12/29/2022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a:t>Identity </a:t>
            </a:r>
            <a:r>
              <a:rPr lang="es-ES" dirty="0"/>
              <a:t>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a:t>Link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s-ES" sz="2000" dirty="0"/>
          </a:p>
          <a:p>
            <a:r>
              <a:rPr lang="es-ES" sz="2000" dirty="0" err="1"/>
              <a:t>Custom</a:t>
            </a:r>
            <a:r>
              <a:rPr lang="es-ES" sz="2000" dirty="0"/>
              <a:t> </a:t>
            </a:r>
            <a:r>
              <a:rPr lang="es-ES" sz="2000" dirty="0" err="1"/>
              <a:t>policies</a:t>
            </a:r>
            <a:r>
              <a:rPr lang="es-ES" sz="2000" dirty="0"/>
              <a:t> “starter pack”</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1.</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Relying party</a:t>
            </a:r>
            <a:endParaRPr lang="en-ES" dirty="0"/>
          </a:p>
        </p:txBody>
      </p:sp>
      <p:pic>
        <p:nvPicPr>
          <p:cNvPr id="10" name="Picture 9" descr="Graphical user interface, application, Teams&#10;&#10;Description automatically generated">
            <a:extLst>
              <a:ext uri="{FF2B5EF4-FFF2-40B4-BE49-F238E27FC236}">
                <a16:creationId xmlns:a16="http://schemas.microsoft.com/office/drawing/2014/main" id="{E53C0A2A-D200-7518-67F6-FF2CA5CB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57" y="2357543"/>
            <a:ext cx="6598486" cy="4150833"/>
          </a:xfrm>
          <a:prstGeom prst="rect">
            <a:avLst/>
          </a:prstGeom>
        </p:spPr>
      </p:pic>
    </p:spTree>
    <p:extLst>
      <p:ext uri="{BB962C8B-B14F-4D97-AF65-F5344CB8AC3E}">
        <p14:creationId xmlns:p14="http://schemas.microsoft.com/office/powerpoint/2010/main" val="291453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User journey</a:t>
            </a:r>
            <a:endParaRPr lang="en-ES" dirty="0"/>
          </a:p>
        </p:txBody>
      </p:sp>
      <p:pic>
        <p:nvPicPr>
          <p:cNvPr id="3" name="Picture 2" descr="Graphical user interface&#10;&#10;Description automatically generated">
            <a:extLst>
              <a:ext uri="{FF2B5EF4-FFF2-40B4-BE49-F238E27FC236}">
                <a16:creationId xmlns:a16="http://schemas.microsoft.com/office/drawing/2014/main" id="{737C6AAC-D721-4874-F34F-064B1015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435" y="2341244"/>
            <a:ext cx="8095129" cy="4150572"/>
          </a:xfrm>
          <a:prstGeom prst="rect">
            <a:avLst/>
          </a:prstGeom>
        </p:spPr>
      </p:pic>
    </p:spTree>
    <p:extLst>
      <p:ext uri="{BB962C8B-B14F-4D97-AF65-F5344CB8AC3E}">
        <p14:creationId xmlns:p14="http://schemas.microsoft.com/office/powerpoint/2010/main" val="3277163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a:t>Orchestration steps</a:t>
            </a:r>
            <a:endParaRPr lang="en-ES" dirty="0"/>
          </a:p>
        </p:txBody>
      </p:sp>
      <p:pic>
        <p:nvPicPr>
          <p:cNvPr id="5" name="Picture 4" descr="Timeline&#10;&#10;Description automatically generated">
            <a:extLst>
              <a:ext uri="{FF2B5EF4-FFF2-40B4-BE49-F238E27FC236}">
                <a16:creationId xmlns:a16="http://schemas.microsoft.com/office/drawing/2014/main" id="{A2CA78CD-3194-E453-4873-1CB1C027D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17" y="2260785"/>
            <a:ext cx="7933765" cy="4462743"/>
          </a:xfrm>
          <a:prstGeom prst="rect">
            <a:avLst/>
          </a:prstGeom>
        </p:spPr>
      </p:pic>
    </p:spTree>
    <p:extLst>
      <p:ext uri="{BB962C8B-B14F-4D97-AF65-F5344CB8AC3E}">
        <p14:creationId xmlns:p14="http://schemas.microsoft.com/office/powerpoint/2010/main" val="154389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02225868"/>
              </p:ext>
            </p:extLst>
          </p:nvPr>
        </p:nvGraphicFramePr>
        <p:xfrm>
          <a:off x="901700" y="1024466"/>
          <a:ext cx="10617200" cy="4582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PolicySchemaVersion</a:t>
                      </a:r>
                    </a:p>
                  </a:txBody>
                  <a:tcPr anchor="ctr"/>
                </a:tc>
                <a:tc>
                  <a:txBody>
                    <a:bodyPr/>
                    <a:lstStyle/>
                    <a:p>
                      <a:r>
                        <a:rPr lang="es-ES"/>
                        <a:t>Yes</a:t>
                      </a:r>
                    </a:p>
                  </a:txBody>
                  <a:tcPr anchor="ctr"/>
                </a:tc>
                <a:tc>
                  <a:txBody>
                    <a:bodyPr/>
                    <a:lstStyle/>
                    <a:p>
                      <a:r>
                        <a:rPr lang="en-US"/>
                        <a:t>The schema version that is to be used to execute the policy. The value must be 0.3.0.0</a:t>
                      </a:r>
                    </a:p>
                  </a:txBody>
                  <a:tcPr anchor="ctr"/>
                </a:tc>
                <a:extLst>
                  <a:ext uri="{0D108BD9-81ED-4DB2-BD59-A6C34878D82A}">
                    <a16:rowId xmlns:a16="http://schemas.microsoft.com/office/drawing/2014/main" val="1448548702"/>
                  </a:ext>
                </a:extLst>
              </a:tr>
              <a:tr h="370840">
                <a:tc>
                  <a:txBody>
                    <a:bodyPr/>
                    <a:lstStyle/>
                    <a:p>
                      <a:r>
                        <a:rPr lang="es-ES"/>
                        <a:t>TenantObjectId</a:t>
                      </a:r>
                    </a:p>
                  </a:txBody>
                  <a:tcPr anchor="ctr"/>
                </a:tc>
                <a:tc>
                  <a:txBody>
                    <a:bodyPr/>
                    <a:lstStyle/>
                    <a:p>
                      <a:r>
                        <a:rPr lang="es-ES"/>
                        <a:t>No</a:t>
                      </a:r>
                    </a:p>
                  </a:txBody>
                  <a:tcPr anchor="ctr"/>
                </a:tc>
                <a:tc>
                  <a:txBody>
                    <a:bodyPr/>
                    <a:lstStyle/>
                    <a:p>
                      <a:r>
                        <a:rPr lang="en-US"/>
                        <a:t>The unique object identifier of the Azure Active Directory B2C (Azure AD B2C) tenant.</a:t>
                      </a:r>
                    </a:p>
                  </a:txBody>
                  <a:tcPr anchor="ctr"/>
                </a:tc>
                <a:extLst>
                  <a:ext uri="{0D108BD9-81ED-4DB2-BD59-A6C34878D82A}">
                    <a16:rowId xmlns:a16="http://schemas.microsoft.com/office/drawing/2014/main" val="4080196417"/>
                  </a:ext>
                </a:extLst>
              </a:tr>
              <a:tr h="370840">
                <a:tc>
                  <a:txBody>
                    <a:bodyPr/>
                    <a:lstStyle/>
                    <a:p>
                      <a:r>
                        <a:rPr lang="es-ES"/>
                        <a:t>TenantId</a:t>
                      </a:r>
                    </a:p>
                  </a:txBody>
                  <a:tcPr anchor="ctr"/>
                </a:tc>
                <a:tc>
                  <a:txBody>
                    <a:bodyPr/>
                    <a:lstStyle/>
                    <a:p>
                      <a:r>
                        <a:rPr lang="es-ES"/>
                        <a:t>Yes</a:t>
                      </a:r>
                    </a:p>
                  </a:txBody>
                  <a:tcPr anchor="ctr"/>
                </a:tc>
                <a:tc>
                  <a:txBody>
                    <a:bodyPr/>
                    <a:lstStyle/>
                    <a:p>
                      <a:r>
                        <a:rPr lang="en-US"/>
                        <a:t>The unique identifier of the tenant to which this policy belongs.</a:t>
                      </a:r>
                    </a:p>
                  </a:txBody>
                  <a:tcPr anchor="ctr"/>
                </a:tc>
                <a:extLst>
                  <a:ext uri="{0D108BD9-81ED-4DB2-BD59-A6C34878D82A}">
                    <a16:rowId xmlns:a16="http://schemas.microsoft.com/office/drawing/2014/main" val="428747449"/>
                  </a:ext>
                </a:extLst>
              </a:tr>
              <a:tr h="370840">
                <a:tc>
                  <a:txBody>
                    <a:bodyPr/>
                    <a:lstStyle/>
                    <a:p>
                      <a:r>
                        <a:rPr lang="es-ES"/>
                        <a:t>PolicyId</a:t>
                      </a:r>
                    </a:p>
                  </a:txBody>
                  <a:tcPr anchor="ctr"/>
                </a:tc>
                <a:tc>
                  <a:txBody>
                    <a:bodyPr/>
                    <a:lstStyle/>
                    <a:p>
                      <a:r>
                        <a:rPr lang="es-ES"/>
                        <a:t>Yes</a:t>
                      </a:r>
                    </a:p>
                  </a:txBody>
                  <a:tcPr anchor="ctr"/>
                </a:tc>
                <a:tc>
                  <a:txBody>
                    <a:bodyPr/>
                    <a:lstStyle/>
                    <a:p>
                      <a:r>
                        <a:rPr lang="en-US"/>
                        <a:t>The unique identifier for the policy. This identifier must be prefixed by </a:t>
                      </a:r>
                      <a:r>
                        <a:rPr lang="en-US" i="1"/>
                        <a:t>B2C_1A_</a:t>
                      </a:r>
                      <a:endParaRPr lang="en-US"/>
                    </a:p>
                  </a:txBody>
                  <a:tcPr anchor="ctr"/>
                </a:tc>
                <a:extLst>
                  <a:ext uri="{0D108BD9-81ED-4DB2-BD59-A6C34878D82A}">
                    <a16:rowId xmlns:a16="http://schemas.microsoft.com/office/drawing/2014/main" val="2691048030"/>
                  </a:ext>
                </a:extLst>
              </a:tr>
              <a:tr h="370840">
                <a:tc>
                  <a:txBody>
                    <a:bodyPr/>
                    <a:lstStyle/>
                    <a:p>
                      <a:r>
                        <a:rPr lang="es-ES"/>
                        <a:t>PublicPolicyUri</a:t>
                      </a:r>
                    </a:p>
                  </a:txBody>
                  <a:tcPr anchor="ctr"/>
                </a:tc>
                <a:tc>
                  <a:txBody>
                    <a:bodyPr/>
                    <a:lstStyle/>
                    <a:p>
                      <a:r>
                        <a:rPr lang="es-ES"/>
                        <a:t>Yes</a:t>
                      </a:r>
                    </a:p>
                  </a:txBody>
                  <a:tcPr anchor="ctr"/>
                </a:tc>
                <a:tc>
                  <a:txBody>
                    <a:bodyPr/>
                    <a:lstStyle/>
                    <a:p>
                      <a:r>
                        <a:rPr lang="en-US"/>
                        <a:t>The URI for the policy, which is combination of the tenant ID and the policy ID.</a:t>
                      </a:r>
                    </a:p>
                  </a:txBody>
                  <a:tcPr anchor="ctr"/>
                </a:tc>
                <a:extLst>
                  <a:ext uri="{0D108BD9-81ED-4DB2-BD59-A6C34878D82A}">
                    <a16:rowId xmlns:a16="http://schemas.microsoft.com/office/drawing/2014/main" val="1478585763"/>
                  </a:ext>
                </a:extLst>
              </a:tr>
              <a:tr h="370840">
                <a:tc>
                  <a:txBody>
                    <a:bodyPr/>
                    <a:lstStyle/>
                    <a:p>
                      <a:r>
                        <a:rPr lang="es-ES"/>
                        <a:t>DeploymentMode</a:t>
                      </a:r>
                    </a:p>
                  </a:txBody>
                  <a:tcPr anchor="ctr"/>
                </a:tc>
                <a:tc>
                  <a:txBody>
                    <a:bodyPr/>
                    <a:lstStyle/>
                    <a:p>
                      <a:r>
                        <a:rPr lang="es-ES"/>
                        <a:t>No</a:t>
                      </a:r>
                    </a:p>
                  </a:txBody>
                  <a:tcPr anchor="ctr"/>
                </a:tc>
                <a:tc>
                  <a:txBody>
                    <a:bodyPr/>
                    <a:lstStyle/>
                    <a:p>
                      <a:r>
                        <a:rPr lang="en-US"/>
                        <a:t>Possible values: Production, or Development. Production is the default. Use this property to debug your policy.</a:t>
                      </a:r>
                    </a:p>
                  </a:txBody>
                  <a:tcPr anchor="ctr"/>
                </a:tc>
                <a:extLst>
                  <a:ext uri="{0D108BD9-81ED-4DB2-BD59-A6C34878D82A}">
                    <a16:rowId xmlns:a16="http://schemas.microsoft.com/office/drawing/2014/main" val="1063479999"/>
                  </a:ext>
                </a:extLst>
              </a:tr>
              <a:tr h="370840">
                <a:tc>
                  <a:txBody>
                    <a:bodyPr/>
                    <a:lstStyle/>
                    <a:p>
                      <a:r>
                        <a:rPr lang="es-ES"/>
                        <a:t>UserJourneyRecorderEndpoint</a:t>
                      </a:r>
                    </a:p>
                  </a:txBody>
                  <a:tcPr anchor="ctr"/>
                </a:tc>
                <a:tc>
                  <a:txBody>
                    <a:bodyPr/>
                    <a:lstStyle/>
                    <a:p>
                      <a:r>
                        <a:rPr lang="es-ES"/>
                        <a:t>No</a:t>
                      </a:r>
                    </a:p>
                  </a:txBody>
                  <a:tcPr anchor="ctr"/>
                </a:tc>
                <a:tc>
                  <a:txBody>
                    <a:bodyPr/>
                    <a:lstStyle/>
                    <a:p>
                      <a:r>
                        <a:rPr lang="en-US"/>
                        <a:t>The endpoint that is used for logging. The value must be set to urn:journeyrecorder:applicationinsights if the attribute exists. </a:t>
                      </a:r>
                    </a:p>
                  </a:txBody>
                  <a:tcPr anchor="ct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217855260"/>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BasePolicy</a:t>
                      </a:r>
                    </a:p>
                  </a:txBody>
                  <a:tcPr anchor="ctr"/>
                </a:tc>
                <a:tc>
                  <a:txBody>
                    <a:bodyPr/>
                    <a:lstStyle/>
                    <a:p>
                      <a:r>
                        <a:rPr lang="es-ES"/>
                        <a:t>0:1</a:t>
                      </a:r>
                    </a:p>
                  </a:txBody>
                  <a:tcPr anchor="ctr"/>
                </a:tc>
                <a:tc>
                  <a:txBody>
                    <a:bodyPr/>
                    <a:lstStyle/>
                    <a:p>
                      <a:r>
                        <a:rPr lang="en-US"/>
                        <a:t>The identifier of a base policy.</a:t>
                      </a:r>
                    </a:p>
                  </a:txBody>
                  <a:tcPr anchor="ctr"/>
                </a:tc>
                <a:extLst>
                  <a:ext uri="{0D108BD9-81ED-4DB2-BD59-A6C34878D82A}">
                    <a16:rowId xmlns:a16="http://schemas.microsoft.com/office/drawing/2014/main" val="1448548702"/>
                  </a:ext>
                </a:extLst>
              </a:tr>
              <a:tr h="370840">
                <a:tc>
                  <a:txBody>
                    <a:bodyPr/>
                    <a:lstStyle/>
                    <a:p>
                      <a:r>
                        <a:rPr lang="es-ES"/>
                        <a:t>BuildingBlocks</a:t>
                      </a:r>
                    </a:p>
                  </a:txBody>
                  <a:tcPr anchor="ctr"/>
                </a:tc>
                <a:tc>
                  <a:txBody>
                    <a:bodyPr/>
                    <a:lstStyle/>
                    <a:p>
                      <a:r>
                        <a:rPr lang="es-ES"/>
                        <a:t>0:1</a:t>
                      </a:r>
                    </a:p>
                  </a:txBody>
                  <a:tcPr anchor="ctr"/>
                </a:tc>
                <a:tc>
                  <a:txBody>
                    <a:bodyPr/>
                    <a:lstStyle/>
                    <a:p>
                      <a:r>
                        <a:rPr lang="en-US"/>
                        <a:t>The building blocks of your policy.</a:t>
                      </a:r>
                    </a:p>
                  </a:txBody>
                  <a:tcPr anchor="ctr"/>
                </a:tc>
                <a:extLst>
                  <a:ext uri="{0D108BD9-81ED-4DB2-BD59-A6C34878D82A}">
                    <a16:rowId xmlns:a16="http://schemas.microsoft.com/office/drawing/2014/main" val="4080196417"/>
                  </a:ext>
                </a:extLst>
              </a:tr>
              <a:tr h="370840">
                <a:tc>
                  <a:txBody>
                    <a:bodyPr/>
                    <a:lstStyle/>
                    <a:p>
                      <a:r>
                        <a:rPr lang="es-ES"/>
                        <a:t>ClaimsProviders</a:t>
                      </a:r>
                    </a:p>
                  </a:txBody>
                  <a:tcPr anchor="ctr"/>
                </a:tc>
                <a:tc>
                  <a:txBody>
                    <a:bodyPr/>
                    <a:lstStyle/>
                    <a:p>
                      <a:r>
                        <a:rPr lang="es-ES"/>
                        <a:t>0:1</a:t>
                      </a:r>
                    </a:p>
                  </a:txBody>
                  <a:tcPr anchor="ctr"/>
                </a:tc>
                <a:tc>
                  <a:txBody>
                    <a:bodyPr/>
                    <a:lstStyle/>
                    <a:p>
                      <a:r>
                        <a:rPr lang="en-US"/>
                        <a:t>A collection of claims providers.</a:t>
                      </a:r>
                    </a:p>
                  </a:txBody>
                  <a:tcPr anchor="ctr"/>
                </a:tc>
                <a:extLst>
                  <a:ext uri="{0D108BD9-81ED-4DB2-BD59-A6C34878D82A}">
                    <a16:rowId xmlns:a16="http://schemas.microsoft.com/office/drawing/2014/main" val="428747449"/>
                  </a:ext>
                </a:extLst>
              </a:tr>
              <a:tr h="370840">
                <a:tc>
                  <a:txBody>
                    <a:bodyPr/>
                    <a:lstStyle/>
                    <a:p>
                      <a:r>
                        <a:rPr lang="es-ES"/>
                        <a:t>UserJourneys</a:t>
                      </a:r>
                    </a:p>
                  </a:txBody>
                  <a:tcPr anchor="ctr"/>
                </a:tc>
                <a:tc>
                  <a:txBody>
                    <a:bodyPr/>
                    <a:lstStyle/>
                    <a:p>
                      <a:r>
                        <a:rPr lang="es-ES"/>
                        <a:t>0:1</a:t>
                      </a:r>
                    </a:p>
                  </a:txBody>
                  <a:tcPr anchor="ctr"/>
                </a:tc>
                <a:tc>
                  <a:txBody>
                    <a:bodyPr/>
                    <a:lstStyle/>
                    <a:p>
                      <a:r>
                        <a:rPr lang="en-US"/>
                        <a:t>A collection of user journeys.</a:t>
                      </a:r>
                    </a:p>
                  </a:txBody>
                  <a:tcPr anchor="ctr"/>
                </a:tc>
                <a:extLst>
                  <a:ext uri="{0D108BD9-81ED-4DB2-BD59-A6C34878D82A}">
                    <a16:rowId xmlns:a16="http://schemas.microsoft.com/office/drawing/2014/main" val="2691048030"/>
                  </a:ext>
                </a:extLst>
              </a:tr>
              <a:tr h="370840">
                <a:tc>
                  <a:txBody>
                    <a:bodyPr/>
                    <a:lstStyle/>
                    <a:p>
                      <a:r>
                        <a:rPr lang="es-ES"/>
                        <a:t>SubJourneys</a:t>
                      </a:r>
                    </a:p>
                  </a:txBody>
                  <a:tcPr anchor="ctr"/>
                </a:tc>
                <a:tc>
                  <a:txBody>
                    <a:bodyPr/>
                    <a:lstStyle/>
                    <a:p>
                      <a:r>
                        <a:rPr lang="es-ES"/>
                        <a:t>0:1</a:t>
                      </a:r>
                    </a:p>
                  </a:txBody>
                  <a:tcPr anchor="ctr"/>
                </a:tc>
                <a:tc>
                  <a:txBody>
                    <a:bodyPr/>
                    <a:lstStyle/>
                    <a:p>
                      <a:r>
                        <a:rPr lang="en-US"/>
                        <a:t>A collection of sub journeys.</a:t>
                      </a:r>
                    </a:p>
                  </a:txBody>
                  <a:tcPr anchor="ctr"/>
                </a:tc>
                <a:extLst>
                  <a:ext uri="{0D108BD9-81ED-4DB2-BD59-A6C34878D82A}">
                    <a16:rowId xmlns:a16="http://schemas.microsoft.com/office/drawing/2014/main" val="1478585763"/>
                  </a:ext>
                </a:extLst>
              </a:tr>
              <a:tr h="370840">
                <a:tc>
                  <a:txBody>
                    <a:bodyPr/>
                    <a:lstStyle/>
                    <a:p>
                      <a:r>
                        <a:rPr lang="es-ES"/>
                        <a:t>RelyingParty</a:t>
                      </a:r>
                    </a:p>
                  </a:txBody>
                  <a:tcPr anchor="ctr"/>
                </a:tc>
                <a:tc>
                  <a:txBody>
                    <a:bodyPr/>
                    <a:lstStyle/>
                    <a:p>
                      <a:r>
                        <a:rPr lang="es-ES"/>
                        <a:t>0:1</a:t>
                      </a:r>
                    </a:p>
                  </a:txBody>
                  <a:tcPr anchor="ctr"/>
                </a:tc>
                <a:tc>
                  <a:txBody>
                    <a:bodyPr/>
                    <a:lstStyle/>
                    <a:p>
                      <a:r>
                        <a:rPr lang="en-US"/>
                        <a:t>A definition of a relying party policy.</a:t>
                      </a:r>
                    </a:p>
                  </a:txBody>
                  <a:tcPr anchor="ct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78295532"/>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TenantId</a:t>
                      </a:r>
                    </a:p>
                  </a:txBody>
                  <a:tcPr anchor="ctr"/>
                </a:tc>
                <a:tc>
                  <a:txBody>
                    <a:bodyPr/>
                    <a:lstStyle/>
                    <a:p>
                      <a:r>
                        <a:rPr lang="es-ES"/>
                        <a:t>1:1</a:t>
                      </a:r>
                    </a:p>
                  </a:txBody>
                  <a:tcPr anchor="ctr"/>
                </a:tc>
                <a:tc>
                  <a:txBody>
                    <a:bodyPr/>
                    <a:lstStyle/>
                    <a:p>
                      <a:r>
                        <a:rPr lang="en-US"/>
                        <a:t>The identifier of your Azure AD B2C tenant.</a:t>
                      </a:r>
                    </a:p>
                  </a:txBody>
                  <a:tcPr anchor="ctr"/>
                </a:tc>
                <a:extLst>
                  <a:ext uri="{0D108BD9-81ED-4DB2-BD59-A6C34878D82A}">
                    <a16:rowId xmlns:a16="http://schemas.microsoft.com/office/drawing/2014/main" val="1448548702"/>
                  </a:ext>
                </a:extLst>
              </a:tr>
              <a:tr h="370840">
                <a:tc>
                  <a:txBody>
                    <a:bodyPr/>
                    <a:lstStyle/>
                    <a:p>
                      <a:r>
                        <a:rPr lang="es-ES"/>
                        <a:t>PolicyId</a:t>
                      </a:r>
                    </a:p>
                  </a:txBody>
                  <a:tcPr anchor="ctr"/>
                </a:tc>
                <a:tc>
                  <a:txBody>
                    <a:bodyPr/>
                    <a:lstStyle/>
                    <a:p>
                      <a:r>
                        <a:rPr lang="es-ES"/>
                        <a:t>1:1</a:t>
                      </a:r>
                    </a:p>
                  </a:txBody>
                  <a:tcPr anchor="ctr"/>
                </a:tc>
                <a:tc>
                  <a:txBody>
                    <a:bodyPr/>
                    <a:lstStyle/>
                    <a:p>
                      <a:r>
                        <a:rPr lang="en-US"/>
                        <a:t>The identifier of the parent policy.</a:t>
                      </a:r>
                    </a:p>
                  </a:txBody>
                  <a:tcPr anchor="ct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a:t>: </a:t>
            </a:r>
            <a:r>
              <a:rPr lang="en-US" sz="1800"/>
              <a:t>Defines the claim types that can be referenced as part of the policy</a:t>
            </a:r>
          </a:p>
          <a:p>
            <a:pPr marL="342900" indent="-342900">
              <a:buFont typeface="Arial" panose="020B0604020202020204" pitchFamily="34" charset="0"/>
              <a:buChar char="•"/>
            </a:pPr>
            <a:r>
              <a:rPr lang="es-ES" sz="1800" b="1"/>
              <a:t>Predicates and PredicateValidations</a:t>
            </a:r>
            <a:r>
              <a:rPr lang="es-ES" sz="1800"/>
              <a:t>: Enables validation processes.</a:t>
            </a:r>
          </a:p>
          <a:p>
            <a:pPr marL="342900" indent="-342900">
              <a:buFont typeface="Arial" panose="020B0604020202020204" pitchFamily="34" charset="0"/>
              <a:buChar char="•"/>
            </a:pPr>
            <a:r>
              <a:rPr lang="es-ES" sz="1800" b="1"/>
              <a:t>ClaimsTransformations</a:t>
            </a:r>
            <a:r>
              <a:rPr lang="es-ES" sz="1800"/>
              <a:t>: Defines claims transformation list.</a:t>
            </a:r>
          </a:p>
          <a:p>
            <a:pPr marL="342900" indent="-342900">
              <a:buFont typeface="Arial" panose="020B0604020202020204" pitchFamily="34" charset="0"/>
              <a:buChar char="•"/>
            </a:pPr>
            <a:r>
              <a:rPr lang="es-ES" sz="1800" b="1"/>
              <a:t>ContentDefinitions</a:t>
            </a:r>
            <a:r>
              <a:rPr lang="es-ES" sz="1800"/>
              <a:t>: Contains the urls for the HTML5 templates used in the user journeys.</a:t>
            </a:r>
          </a:p>
          <a:p>
            <a:pPr marL="342900" indent="-342900">
              <a:buFont typeface="Arial" panose="020B0604020202020204" pitchFamily="34" charset="0"/>
              <a:buChar char="•"/>
            </a:pPr>
            <a:r>
              <a:rPr lang="es-ES" sz="1800" b="1"/>
              <a:t>Localizations</a:t>
            </a:r>
            <a:r>
              <a:rPr lang="es-ES" sz="1800"/>
              <a:t>: Support for multiple languages.</a:t>
            </a:r>
            <a:endParaRPr lang="es-ES" sz="1800" dirty="0"/>
          </a:p>
          <a:p>
            <a:pPr marL="342900" indent="-342900">
              <a:buFont typeface="Arial" panose="020B0604020202020204" pitchFamily="34" charset="0"/>
              <a:buChar char="•"/>
            </a:pPr>
            <a:r>
              <a:rPr lang="es-ES" sz="1800" b="1" dirty="0" err="1"/>
              <a:t>DisplayControls</a:t>
            </a:r>
            <a:r>
              <a:rPr lang="es-ES" sz="1800"/>
              <a:t>: Defines the controls to be used in the pages.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744921860"/>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claim type. Other elements can use this identifier in the policy.</a:t>
                      </a:r>
                    </a:p>
                  </a:txBody>
                  <a:tcPr anchor="ct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20761405"/>
              </p:ext>
            </p:extLst>
          </p:nvPr>
        </p:nvGraphicFramePr>
        <p:xfrm>
          <a:off x="787400" y="948266"/>
          <a:ext cx="10617200" cy="5334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DisplayName</a:t>
                      </a:r>
                    </a:p>
                  </a:txBody>
                  <a:tcPr anchor="ctr"/>
                </a:tc>
                <a:tc>
                  <a:txBody>
                    <a:bodyPr/>
                    <a:lstStyle/>
                    <a:p>
                      <a:r>
                        <a:rPr lang="es-ES"/>
                        <a:t>1:1</a:t>
                      </a:r>
                    </a:p>
                  </a:txBody>
                  <a:tcPr anchor="ctr"/>
                </a:tc>
                <a:tc>
                  <a:txBody>
                    <a:bodyPr/>
                    <a:lstStyle/>
                    <a:p>
                      <a:r>
                        <a:rPr lang="en-US"/>
                        <a:t>The title that's displayed to users on various screens.</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1:1</a:t>
                      </a:r>
                    </a:p>
                  </a:txBody>
                  <a:tcPr anchor="ctr"/>
                </a:tc>
                <a:tc>
                  <a:txBody>
                    <a:bodyPr/>
                    <a:lstStyle/>
                    <a:p>
                      <a:r>
                        <a:rPr lang="en-US"/>
                        <a:t>The type of the claim.</a:t>
                      </a:r>
                    </a:p>
                  </a:txBody>
                  <a:tcPr anchor="ctr"/>
                </a:tc>
                <a:extLst>
                  <a:ext uri="{0D108BD9-81ED-4DB2-BD59-A6C34878D82A}">
                    <a16:rowId xmlns:a16="http://schemas.microsoft.com/office/drawing/2014/main" val="4080196417"/>
                  </a:ext>
                </a:extLst>
              </a:tr>
              <a:tr h="370840">
                <a:tc>
                  <a:txBody>
                    <a:bodyPr/>
                    <a:lstStyle/>
                    <a:p>
                      <a:r>
                        <a:rPr lang="es-ES"/>
                        <a:t>DefaultPartnerClaimTypes</a:t>
                      </a:r>
                    </a:p>
                  </a:txBody>
                  <a:tcPr anchor="ctr"/>
                </a:tc>
                <a:tc>
                  <a:txBody>
                    <a:bodyPr/>
                    <a:lstStyle/>
                    <a:p>
                      <a:r>
                        <a:rPr lang="es-ES"/>
                        <a:t>0:1</a:t>
                      </a:r>
                    </a:p>
                  </a:txBody>
                  <a:tcPr anchor="ctr"/>
                </a:tc>
                <a:tc>
                  <a:txBody>
                    <a:bodyPr/>
                    <a:lstStyle/>
                    <a:p>
                      <a:r>
                        <a:rPr lang="en-US"/>
                        <a:t>The partner default claim types to use for a specified protocol. </a:t>
                      </a:r>
                    </a:p>
                  </a:txBody>
                  <a:tcPr anchor="ctr"/>
                </a:tc>
                <a:extLst>
                  <a:ext uri="{0D108BD9-81ED-4DB2-BD59-A6C34878D82A}">
                    <a16:rowId xmlns:a16="http://schemas.microsoft.com/office/drawing/2014/main" val="428747449"/>
                  </a:ext>
                </a:extLst>
              </a:tr>
              <a:tr h="370840">
                <a:tc>
                  <a:txBody>
                    <a:bodyPr/>
                    <a:lstStyle/>
                    <a:p>
                      <a:r>
                        <a:rPr lang="es-ES"/>
                        <a:t>Mask</a:t>
                      </a:r>
                    </a:p>
                  </a:txBody>
                  <a:tcPr anchor="ctr"/>
                </a:tc>
                <a:tc>
                  <a:txBody>
                    <a:bodyPr/>
                    <a:lstStyle/>
                    <a:p>
                      <a:r>
                        <a:rPr lang="es-ES"/>
                        <a:t>0:1</a:t>
                      </a:r>
                    </a:p>
                  </a:txBody>
                  <a:tcPr anchor="ctr"/>
                </a:tc>
                <a:tc>
                  <a:txBody>
                    <a:bodyPr/>
                    <a:lstStyle/>
                    <a:p>
                      <a:r>
                        <a:rPr lang="en-US"/>
                        <a:t>An optional string of masking characters that can be applied when displaying the claim.</a:t>
                      </a:r>
                    </a:p>
                  </a:txBody>
                  <a:tcPr anchor="ctr"/>
                </a:tc>
                <a:extLst>
                  <a:ext uri="{0D108BD9-81ED-4DB2-BD59-A6C34878D82A}">
                    <a16:rowId xmlns:a16="http://schemas.microsoft.com/office/drawing/2014/main" val="2691048030"/>
                  </a:ext>
                </a:extLst>
              </a:tr>
              <a:tr h="370840">
                <a:tc>
                  <a:txBody>
                    <a:bodyPr/>
                    <a:lstStyle/>
                    <a:p>
                      <a:r>
                        <a:rPr lang="es-ES"/>
                        <a:t>UserHelpText</a:t>
                      </a:r>
                    </a:p>
                  </a:txBody>
                  <a:tcPr anchor="ctr"/>
                </a:tc>
                <a:tc>
                  <a:txBody>
                    <a:bodyPr/>
                    <a:lstStyle/>
                    <a:p>
                      <a:r>
                        <a:rPr lang="es-ES"/>
                        <a:t>0:1</a:t>
                      </a:r>
                    </a:p>
                  </a:txBody>
                  <a:tcPr anchor="ctr"/>
                </a:tc>
                <a:tc>
                  <a:txBody>
                    <a:bodyPr/>
                    <a:lstStyle/>
                    <a:p>
                      <a:r>
                        <a:rPr lang="en-US"/>
                        <a:t>A description of the claim type displayed to users</a:t>
                      </a:r>
                    </a:p>
                  </a:txBody>
                  <a:tcPr anchor="ctr"/>
                </a:tc>
                <a:extLst>
                  <a:ext uri="{0D108BD9-81ED-4DB2-BD59-A6C34878D82A}">
                    <a16:rowId xmlns:a16="http://schemas.microsoft.com/office/drawing/2014/main" val="1478585763"/>
                  </a:ext>
                </a:extLst>
              </a:tr>
              <a:tr h="370840">
                <a:tc>
                  <a:txBody>
                    <a:bodyPr/>
                    <a:lstStyle/>
                    <a:p>
                      <a:r>
                        <a:rPr lang="es-ES"/>
                        <a:t>UserInputType</a:t>
                      </a:r>
                    </a:p>
                  </a:txBody>
                  <a:tcPr anchor="ctr"/>
                </a:tc>
                <a:tc>
                  <a:txBody>
                    <a:bodyPr/>
                    <a:lstStyle/>
                    <a:p>
                      <a:r>
                        <a:rPr lang="es-ES"/>
                        <a:t>0:1</a:t>
                      </a:r>
                    </a:p>
                  </a:txBody>
                  <a:tcPr anchor="ctr"/>
                </a:tc>
                <a:tc>
                  <a:txBody>
                    <a:bodyPr/>
                    <a:lstStyle/>
                    <a:p>
                      <a:r>
                        <a:rPr lang="en-US"/>
                        <a:t>The type of input control that should be available to the user when manually entering the claim data for the claim type.</a:t>
                      </a:r>
                    </a:p>
                  </a:txBody>
                  <a:tcPr anchor="ctr"/>
                </a:tc>
                <a:extLst>
                  <a:ext uri="{0D108BD9-81ED-4DB2-BD59-A6C34878D82A}">
                    <a16:rowId xmlns:a16="http://schemas.microsoft.com/office/drawing/2014/main" val="1063479999"/>
                  </a:ext>
                </a:extLst>
              </a:tr>
              <a:tr h="370840">
                <a:tc>
                  <a:txBody>
                    <a:bodyPr/>
                    <a:lstStyle/>
                    <a:p>
                      <a:r>
                        <a:rPr lang="es-ES"/>
                        <a:t>AdminHelpText</a:t>
                      </a:r>
                    </a:p>
                  </a:txBody>
                  <a:tcPr anchor="ctr"/>
                </a:tc>
                <a:tc>
                  <a:txBody>
                    <a:bodyPr/>
                    <a:lstStyle/>
                    <a:p>
                      <a:r>
                        <a:rPr lang="es-ES"/>
                        <a:t>0:1</a:t>
                      </a:r>
                    </a:p>
                  </a:txBody>
                  <a:tcPr anchor="ctr"/>
                </a:tc>
                <a:tc>
                  <a:txBody>
                    <a:bodyPr/>
                    <a:lstStyle/>
                    <a:p>
                      <a:r>
                        <a:rPr lang="en-US"/>
                        <a:t>A description of the claim type displayed to the administrators</a:t>
                      </a:r>
                    </a:p>
                  </a:txBody>
                  <a:tcPr anchor="ctr"/>
                </a:tc>
                <a:extLst>
                  <a:ext uri="{0D108BD9-81ED-4DB2-BD59-A6C34878D82A}">
                    <a16:rowId xmlns:a16="http://schemas.microsoft.com/office/drawing/2014/main" val="3315049871"/>
                  </a:ext>
                </a:extLst>
              </a:tr>
              <a:tr h="370840">
                <a:tc>
                  <a:txBody>
                    <a:bodyPr/>
                    <a:lstStyle/>
                    <a:p>
                      <a:r>
                        <a:rPr lang="es-ES"/>
                        <a:t>Restriction</a:t>
                      </a:r>
                    </a:p>
                  </a:txBody>
                  <a:tcPr anchor="ctr"/>
                </a:tc>
                <a:tc>
                  <a:txBody>
                    <a:bodyPr/>
                    <a:lstStyle/>
                    <a:p>
                      <a:r>
                        <a:rPr lang="es-ES"/>
                        <a:t>0:1</a:t>
                      </a:r>
                    </a:p>
                  </a:txBody>
                  <a:tcPr anchor="ctr"/>
                </a:tc>
                <a:tc>
                  <a:txBody>
                    <a:bodyPr/>
                    <a:lstStyle/>
                    <a:p>
                      <a:r>
                        <a:rPr lang="en-US"/>
                        <a:t>The value restrictions for this claim, such as a regular expression (Regex) or a list of acceptable values.</a:t>
                      </a:r>
                    </a:p>
                  </a:txBody>
                  <a:tcPr anchor="ctr"/>
                </a:tc>
                <a:extLst>
                  <a:ext uri="{0D108BD9-81ED-4DB2-BD59-A6C34878D82A}">
                    <a16:rowId xmlns:a16="http://schemas.microsoft.com/office/drawing/2014/main" val="1590309221"/>
                  </a:ext>
                </a:extLst>
              </a:tr>
              <a:tr h="370840">
                <a:tc>
                  <a:txBody>
                    <a:bodyPr/>
                    <a:lstStyle/>
                    <a:p>
                      <a:r>
                        <a:rPr lang="es-ES"/>
                        <a:t>PredicateValidationReference</a:t>
                      </a:r>
                    </a:p>
                  </a:txBody>
                  <a:tcPr anchor="ctr"/>
                </a:tc>
                <a:tc>
                  <a:txBody>
                    <a:bodyPr/>
                    <a:lstStyle/>
                    <a:p>
                      <a:r>
                        <a:rPr lang="es-ES"/>
                        <a:t>0:1</a:t>
                      </a:r>
                    </a:p>
                  </a:txBody>
                  <a:tcPr anchor="ctr"/>
                </a:tc>
                <a:tc>
                  <a:txBody>
                    <a:bodyPr/>
                    <a:lstStyle/>
                    <a:p>
                      <a:r>
                        <a:rPr lang="en-US"/>
                        <a:t>A reference to a </a:t>
                      </a:r>
                      <a:r>
                        <a:rPr lang="en-US" b="1"/>
                        <a:t>PredicateValidationsInput</a:t>
                      </a:r>
                      <a:r>
                        <a:rPr lang="en-US"/>
                        <a:t> element. The </a:t>
                      </a:r>
                      <a:r>
                        <a:rPr lang="en-US" b="1"/>
                        <a:t>PredicateValidationReference</a:t>
                      </a:r>
                      <a:r>
                        <a:rPr lang="en-US"/>
                        <a:t> elements enable you to perform a validation process to ensure that only properly formed data is entered.</a:t>
                      </a:r>
                    </a:p>
                  </a:txBody>
                  <a:tcPr anchor="ct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04615369"/>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Predicate</a:t>
                      </a:r>
                    </a:p>
                  </a:txBody>
                  <a:tcPr anchor="ctr"/>
                </a:tc>
                <a:tc>
                  <a:txBody>
                    <a:bodyPr/>
                    <a:lstStyle/>
                    <a:p>
                      <a:r>
                        <a:rPr lang="es-ES"/>
                        <a:t>1:n</a:t>
                      </a:r>
                    </a:p>
                  </a:txBody>
                  <a:tcPr anchor="ctr"/>
                </a:tc>
                <a:tc>
                  <a:txBody>
                    <a:bodyPr/>
                    <a:lstStyle/>
                    <a:p>
                      <a:r>
                        <a:rPr lang="es-ES"/>
                        <a:t>A list of predicates.</a:t>
                      </a:r>
                    </a:p>
                  </a:txBody>
                  <a:tcPr anchor="ct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092078809"/>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that's used for the predicate. Other elements can use this identifier in the policy.</a:t>
                      </a:r>
                    </a:p>
                  </a:txBody>
                  <a:tcPr anchor="ctr"/>
                </a:tc>
                <a:extLst>
                  <a:ext uri="{0D108BD9-81ED-4DB2-BD59-A6C34878D82A}">
                    <a16:rowId xmlns:a16="http://schemas.microsoft.com/office/drawing/2014/main" val="1448548702"/>
                  </a:ext>
                </a:extLst>
              </a:tr>
              <a:tr h="370840">
                <a:tc>
                  <a:txBody>
                    <a:bodyPr/>
                    <a:lstStyle/>
                    <a:p>
                      <a:r>
                        <a:rPr lang="es-ES"/>
                        <a:t>Method</a:t>
                      </a:r>
                    </a:p>
                  </a:txBody>
                  <a:tcPr anchor="ctr"/>
                </a:tc>
                <a:tc>
                  <a:txBody>
                    <a:bodyPr/>
                    <a:lstStyle/>
                    <a:p>
                      <a:r>
                        <a:rPr lang="es-ES"/>
                        <a:t>Yes</a:t>
                      </a:r>
                    </a:p>
                  </a:txBody>
                  <a:tcPr anchor="ctr"/>
                </a:tc>
                <a:tc>
                  <a:txBody>
                    <a:bodyPr/>
                    <a:lstStyle/>
                    <a:p>
                      <a:r>
                        <a:rPr lang="en-US"/>
                        <a:t>The method type to use for validation. Possible values: IsLengthRange, MatchesRegex, IncludesCharacters, or IsDateRange.</a:t>
                      </a:r>
                    </a:p>
                  </a:txBody>
                  <a:tcPr anchor="ctr"/>
                </a:tc>
                <a:extLst>
                  <a:ext uri="{0D108BD9-81ED-4DB2-BD59-A6C34878D82A}">
                    <a16:rowId xmlns:a16="http://schemas.microsoft.com/office/drawing/2014/main" val="2140406810"/>
                  </a:ext>
                </a:extLst>
              </a:tr>
              <a:tr h="370840">
                <a:tc>
                  <a:txBody>
                    <a:bodyPr/>
                    <a:lstStyle/>
                    <a:p>
                      <a:r>
                        <a:rPr lang="es-ES"/>
                        <a:t>HelpText</a:t>
                      </a:r>
                    </a:p>
                  </a:txBody>
                  <a:tcPr anchor="ctr"/>
                </a:tc>
                <a:tc>
                  <a:txBody>
                    <a:bodyPr/>
                    <a:lstStyle/>
                    <a:p>
                      <a:r>
                        <a:rPr lang="es-ES"/>
                        <a:t>No</a:t>
                      </a:r>
                    </a:p>
                  </a:txBody>
                  <a:tcPr anchor="ctr"/>
                </a:tc>
                <a:tc>
                  <a:txBody>
                    <a:bodyPr/>
                    <a:lstStyle/>
                    <a:p>
                      <a:r>
                        <a:rPr lang="en-US"/>
                        <a:t>An error message for users if the check fails.</a:t>
                      </a:r>
                    </a:p>
                  </a:txBody>
                  <a:tcPr anchor="ct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65105564"/>
              </p:ext>
            </p:extLst>
          </p:nvPr>
        </p:nvGraphicFramePr>
        <p:xfrm>
          <a:off x="787400" y="4475325"/>
          <a:ext cx="10617200" cy="17526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Id</a:t>
                      </a:r>
                    </a:p>
                  </a:txBody>
                  <a:tcPr anchor="ctr"/>
                </a:tc>
                <a:tc>
                  <a:txBody>
                    <a:bodyPr/>
                    <a:lstStyle/>
                    <a:p>
                      <a:r>
                        <a:rPr lang="es-ES"/>
                        <a:t>Yes</a:t>
                      </a:r>
                    </a:p>
                  </a:txBody>
                  <a:tcPr anchor="ctr"/>
                </a:tc>
                <a:tc>
                  <a:txBody>
                    <a:bodyPr/>
                    <a:lstStyle/>
                    <a:p>
                      <a:r>
                        <a:rPr lang="en-US"/>
                        <a:t>An identifier that is a reference to a parameter of the claims transformation method. </a:t>
                      </a:r>
                    </a:p>
                  </a:txBody>
                  <a:tcPr anchor="ctr"/>
                </a:tc>
                <a:extLst>
                  <a:ext uri="{0D108BD9-81ED-4DB2-BD59-A6C34878D82A}">
                    <a16:rowId xmlns:a16="http://schemas.microsoft.com/office/drawing/2014/main" val="1448548702"/>
                  </a:ext>
                </a:extLst>
              </a:tr>
              <a:tr h="370840">
                <a:tc>
                  <a:txBody>
                    <a:bodyPr/>
                    <a:lstStyle/>
                    <a:p>
                      <a:r>
                        <a:rPr lang="es-ES"/>
                        <a:t>DataType</a:t>
                      </a:r>
                    </a:p>
                  </a:txBody>
                  <a:tcPr anchor="ctr"/>
                </a:tc>
                <a:tc>
                  <a:txBody>
                    <a:bodyPr/>
                    <a:lstStyle/>
                    <a:p>
                      <a:r>
                        <a:rPr lang="es-ES"/>
                        <a:t>Yes</a:t>
                      </a:r>
                    </a:p>
                  </a:txBody>
                  <a:tcPr anchor="ctr"/>
                </a:tc>
                <a:tc>
                  <a:txBody>
                    <a:bodyPr/>
                    <a:lstStyle/>
                    <a:p>
                      <a:r>
                        <a:rPr lang="en-US"/>
                        <a:t>The type of data of the parameter.</a:t>
                      </a:r>
                    </a:p>
                  </a:txBody>
                  <a:tcPr anchor="ctr"/>
                </a:tc>
                <a:extLst>
                  <a:ext uri="{0D108BD9-81ED-4DB2-BD59-A6C34878D82A}">
                    <a16:rowId xmlns:a16="http://schemas.microsoft.com/office/drawing/2014/main" val="2140406810"/>
                  </a:ext>
                </a:extLst>
              </a:tr>
              <a:tr h="370840">
                <a:tc>
                  <a:txBody>
                    <a:bodyPr/>
                    <a:lstStyle/>
                    <a:p>
                      <a:r>
                        <a:rPr lang="es-ES"/>
                        <a:t>Value</a:t>
                      </a:r>
                    </a:p>
                  </a:txBody>
                  <a:tcPr anchor="ctr"/>
                </a:tc>
                <a:tc>
                  <a:txBody>
                    <a:bodyPr/>
                    <a:lstStyle/>
                    <a:p>
                      <a:r>
                        <a:rPr lang="es-ES"/>
                        <a:t>Yes</a:t>
                      </a:r>
                    </a:p>
                  </a:txBody>
                  <a:tcPr anchor="ctr"/>
                </a:tc>
                <a:tc>
                  <a:txBody>
                    <a:bodyPr/>
                    <a:lstStyle/>
                    <a:p>
                      <a:r>
                        <a:rPr lang="en-US"/>
                        <a:t>A value that is passed verbatim to the transformation.</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653878927"/>
              </p:ext>
            </p:extLst>
          </p:nvPr>
        </p:nvGraphicFramePr>
        <p:xfrm>
          <a:off x="787400" y="255466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2B3ACA4A-E776-2BD4-8ED5-214C2107AC0E}"/>
              </a:ext>
            </a:extLst>
          </p:cNvPr>
          <p:cNvSpPr>
            <a:spLocks noGrp="1"/>
          </p:cNvSpPr>
          <p:nvPr>
            <p:ph type="body" sz="quarter" idx="12"/>
          </p:nvPr>
        </p:nvSpPr>
        <p:spPr>
          <a:xfrm>
            <a:off x="910697" y="1506375"/>
            <a:ext cx="10225616" cy="505305"/>
          </a:xfrm>
        </p:spPr>
        <p:txBody>
          <a:bodyPr/>
          <a:lstStyle/>
          <a:p>
            <a:r>
              <a:rPr lang="es-ES"/>
              <a:t>Input claim</a:t>
            </a:r>
            <a:endParaRPr lang="en-ES" dirty="0"/>
          </a:p>
          <a:p>
            <a:endParaRPr lang="en-ES" dirty="0"/>
          </a:p>
        </p:txBody>
      </p:sp>
    </p:spTree>
    <p:extLst>
      <p:ext uri="{BB962C8B-B14F-4D97-AF65-F5344CB8AC3E}">
        <p14:creationId xmlns:p14="http://schemas.microsoft.com/office/powerpoint/2010/main" val="2225111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67F1CC35-2391-C5AC-CA82-4B743A1551B8}"/>
              </a:ext>
            </a:extLst>
          </p:cNvPr>
          <p:cNvGraphicFramePr>
            <a:graphicFrameLocks noGrp="1"/>
          </p:cNvGraphicFramePr>
          <p:nvPr>
            <p:extLst>
              <p:ext uri="{D42A27DB-BD31-4B8C-83A1-F6EECF244321}">
                <p14:modId xmlns:p14="http://schemas.microsoft.com/office/powerpoint/2010/main" val="1300955381"/>
              </p:ext>
            </p:extLst>
          </p:nvPr>
        </p:nvGraphicFramePr>
        <p:xfrm>
          <a:off x="787400" y="3195321"/>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ClaimTypeReferenceId</a:t>
                      </a:r>
                    </a:p>
                  </a:txBody>
                  <a:tcPr anchor="ctr"/>
                </a:tc>
                <a:tc>
                  <a:txBody>
                    <a:bodyPr/>
                    <a:lstStyle/>
                    <a:p>
                      <a:r>
                        <a:rPr lang="es-ES"/>
                        <a:t>Yes</a:t>
                      </a:r>
                    </a:p>
                  </a:txBody>
                  <a:tcPr anchor="ctr"/>
                </a:tc>
                <a:tc>
                  <a:txBody>
                    <a:bodyPr/>
                    <a:lstStyle/>
                    <a:p>
                      <a:r>
                        <a:rPr lang="en-US"/>
                        <a:t>A reference to a ClaimType already defined in the ClaimsSchema section in the policy.</a:t>
                      </a:r>
                    </a:p>
                  </a:txBody>
                  <a:tcPr anchor="ctr"/>
                </a:tc>
                <a:extLst>
                  <a:ext uri="{0D108BD9-81ED-4DB2-BD59-A6C34878D82A}">
                    <a16:rowId xmlns:a16="http://schemas.microsoft.com/office/drawing/2014/main" val="1448548702"/>
                  </a:ext>
                </a:extLst>
              </a:tr>
              <a:tr h="370840">
                <a:tc>
                  <a:txBody>
                    <a:bodyPr/>
                    <a:lstStyle/>
                    <a:p>
                      <a:r>
                        <a:rPr lang="es-ES"/>
                        <a:t>TransformationClaimType</a:t>
                      </a:r>
                    </a:p>
                  </a:txBody>
                  <a:tcPr anchor="ctr"/>
                </a:tc>
                <a:tc>
                  <a:txBody>
                    <a:bodyPr/>
                    <a:lstStyle/>
                    <a:p>
                      <a:r>
                        <a:rPr lang="es-ES"/>
                        <a:t>Yes</a:t>
                      </a:r>
                    </a:p>
                  </a:txBody>
                  <a:tcPr anchor="ctr"/>
                </a:tc>
                <a:tc>
                  <a:txBody>
                    <a:bodyPr/>
                    <a:lstStyle/>
                    <a:p>
                      <a:r>
                        <a:rPr lang="en-US"/>
                        <a:t>An identifier to reference a transformation claim type. Each claim transformation has its own values.</a:t>
                      </a:r>
                    </a:p>
                  </a:txBody>
                  <a:tcPr anchor="ctr"/>
                </a:tc>
                <a:extLst>
                  <a:ext uri="{0D108BD9-81ED-4DB2-BD59-A6C34878D82A}">
                    <a16:rowId xmlns:a16="http://schemas.microsoft.com/office/drawing/2014/main" val="1587379269"/>
                  </a:ext>
                </a:extLst>
              </a:tr>
            </a:tbl>
          </a:graphicData>
        </a:graphic>
      </p:graphicFrame>
      <p:sp>
        <p:nvSpPr>
          <p:cNvPr id="5" name="Text Placeholder 5">
            <a:extLst>
              <a:ext uri="{FF2B5EF4-FFF2-40B4-BE49-F238E27FC236}">
                <a16:creationId xmlns:a16="http://schemas.microsoft.com/office/drawing/2014/main" id="{1F49B78E-F79E-47C1-DD70-309B71F0A803}"/>
              </a:ext>
            </a:extLst>
          </p:cNvPr>
          <p:cNvSpPr>
            <a:spLocks noGrp="1"/>
          </p:cNvSpPr>
          <p:nvPr>
            <p:ph type="body" sz="quarter" idx="12"/>
          </p:nvPr>
        </p:nvSpPr>
        <p:spPr>
          <a:xfrm>
            <a:off x="910697" y="1506375"/>
            <a:ext cx="10225616" cy="505305"/>
          </a:xfrm>
        </p:spPr>
        <p:txBody>
          <a:bodyPr/>
          <a:lstStyle/>
          <a:p>
            <a:r>
              <a:rPr lang="es-ES"/>
              <a:t>Output claim</a:t>
            </a:r>
            <a:endParaRPr lang="en-ES" dirty="0"/>
          </a:p>
          <a:p>
            <a:endParaRPr lang="en-ES" dirty="0"/>
          </a:p>
        </p:txBody>
      </p:sp>
    </p:spTree>
    <p:extLst>
      <p:ext uri="{BB962C8B-B14F-4D97-AF65-F5344CB8AC3E}">
        <p14:creationId xmlns:p14="http://schemas.microsoft.com/office/powerpoint/2010/main" val="331259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860020716"/>
              </p:ext>
            </p:extLst>
          </p:nvPr>
        </p:nvGraphicFramePr>
        <p:xfrm>
          <a:off x="787400" y="1189566"/>
          <a:ext cx="10617200" cy="4119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LoadUri</a:t>
                      </a:r>
                    </a:p>
                  </a:txBody>
                  <a:tcPr anchor="ctr"/>
                </a:tc>
                <a:tc>
                  <a:txBody>
                    <a:bodyPr/>
                    <a:lstStyle/>
                    <a:p>
                      <a:r>
                        <a:rPr lang="es-ES"/>
                        <a:t>1:1</a:t>
                      </a:r>
                    </a:p>
                  </a:txBody>
                  <a:tcPr anchor="ctr"/>
                </a:tc>
                <a:tc>
                  <a:txBody>
                    <a:bodyPr/>
                    <a:lstStyle/>
                    <a:p>
                      <a:r>
                        <a:rPr lang="en-US"/>
                        <a:t>A string that contains the URL of the HTML5 page for the content definition.</a:t>
                      </a:r>
                    </a:p>
                  </a:txBody>
                  <a:tcPr anchor="ctr"/>
                </a:tc>
                <a:extLst>
                  <a:ext uri="{0D108BD9-81ED-4DB2-BD59-A6C34878D82A}">
                    <a16:rowId xmlns:a16="http://schemas.microsoft.com/office/drawing/2014/main" val="1448548702"/>
                  </a:ext>
                </a:extLst>
              </a:tr>
              <a:tr h="370840">
                <a:tc>
                  <a:txBody>
                    <a:bodyPr/>
                    <a:lstStyle/>
                    <a:p>
                      <a:r>
                        <a:rPr lang="es-ES"/>
                        <a:t>RecoveryUri</a:t>
                      </a:r>
                    </a:p>
                  </a:txBody>
                  <a:tcPr anchor="ctr"/>
                </a:tc>
                <a:tc>
                  <a:txBody>
                    <a:bodyPr/>
                    <a:lstStyle/>
                    <a:p>
                      <a:r>
                        <a:rPr lang="es-ES"/>
                        <a:t>1:1</a:t>
                      </a:r>
                    </a:p>
                  </a:txBody>
                  <a:tcPr anchor="ctr"/>
                </a:tc>
                <a:tc>
                  <a:txBody>
                    <a:bodyPr/>
                    <a:lstStyle/>
                    <a:p>
                      <a:r>
                        <a:rPr lang="en-US"/>
                        <a:t>A string that contains the URL of the HTML page for displaying an error relating to the content definition. Not currently used, the value must be ~/common/default_page_error.html.</a:t>
                      </a:r>
                    </a:p>
                  </a:txBody>
                  <a:tcPr anchor="ctr"/>
                </a:tc>
                <a:extLst>
                  <a:ext uri="{0D108BD9-81ED-4DB2-BD59-A6C34878D82A}">
                    <a16:rowId xmlns:a16="http://schemas.microsoft.com/office/drawing/2014/main" val="4080196417"/>
                  </a:ext>
                </a:extLst>
              </a:tr>
              <a:tr h="370840">
                <a:tc>
                  <a:txBody>
                    <a:bodyPr/>
                    <a:lstStyle/>
                    <a:p>
                      <a:r>
                        <a:rPr lang="es-ES"/>
                        <a:t>DataUri</a:t>
                      </a:r>
                    </a:p>
                  </a:txBody>
                  <a:tcPr anchor="ctr"/>
                </a:tc>
                <a:tc>
                  <a:txBody>
                    <a:bodyPr/>
                    <a:lstStyle/>
                    <a:p>
                      <a:r>
                        <a:rPr lang="es-ES"/>
                        <a:t>1:1</a:t>
                      </a:r>
                    </a:p>
                  </a:txBody>
                  <a:tcPr anchor="ctr"/>
                </a:tc>
                <a:tc>
                  <a:txBody>
                    <a:bodyPr/>
                    <a:lstStyle/>
                    <a:p>
                      <a:r>
                        <a:rPr lang="en-US"/>
                        <a:t>A string that contains the relative URL of an HTML file that provides the user experience to invoke for the step.</a:t>
                      </a:r>
                    </a:p>
                  </a:txBody>
                  <a:tcPr anchor="ctr"/>
                </a:tc>
                <a:extLst>
                  <a:ext uri="{0D108BD9-81ED-4DB2-BD59-A6C34878D82A}">
                    <a16:rowId xmlns:a16="http://schemas.microsoft.com/office/drawing/2014/main" val="428747449"/>
                  </a:ext>
                </a:extLst>
              </a:tr>
              <a:tr h="370840">
                <a:tc>
                  <a:txBody>
                    <a:bodyPr/>
                    <a:lstStyle/>
                    <a:p>
                      <a:r>
                        <a:rPr lang="es-ES"/>
                        <a:t>Metadata</a:t>
                      </a:r>
                    </a:p>
                  </a:txBody>
                  <a:tcPr anchor="ctr"/>
                </a:tc>
                <a:tc>
                  <a:txBody>
                    <a:bodyPr/>
                    <a:lstStyle/>
                    <a:p>
                      <a:r>
                        <a:rPr lang="es-ES"/>
                        <a:t>0:1</a:t>
                      </a:r>
                    </a:p>
                  </a:txBody>
                  <a:tcPr anchor="ctr"/>
                </a:tc>
                <a:tc>
                  <a:txBody>
                    <a:bodyPr/>
                    <a:lstStyle/>
                    <a:p>
                      <a:r>
                        <a:rPr lang="en-US"/>
                        <a:t>A collection of key/value pairs that contains the metadata utilized by the content definition.</a:t>
                      </a:r>
                    </a:p>
                  </a:txBody>
                  <a:tcPr anchor="ctr"/>
                </a:tc>
                <a:extLst>
                  <a:ext uri="{0D108BD9-81ED-4DB2-BD59-A6C34878D82A}">
                    <a16:rowId xmlns:a16="http://schemas.microsoft.com/office/drawing/2014/main" val="2691048030"/>
                  </a:ext>
                </a:extLst>
              </a:tr>
              <a:tr h="370840">
                <a:tc>
                  <a:txBody>
                    <a:bodyPr/>
                    <a:lstStyle/>
                    <a:p>
                      <a:r>
                        <a:rPr lang="es-ES"/>
                        <a:t>LocalizedResourcesReferences</a:t>
                      </a:r>
                    </a:p>
                  </a:txBody>
                  <a:tcPr anchor="ctr"/>
                </a:tc>
                <a:tc>
                  <a:txBody>
                    <a:bodyPr/>
                    <a:lstStyle/>
                    <a:p>
                      <a:r>
                        <a:rPr lang="es-ES"/>
                        <a:t>0:1</a:t>
                      </a:r>
                    </a:p>
                  </a:txBody>
                  <a:tcPr anchor="ctr"/>
                </a:tc>
                <a:tc>
                  <a:txBody>
                    <a:bodyPr/>
                    <a:lstStyle/>
                    <a:p>
                      <a:r>
                        <a:rPr lang="en-US"/>
                        <a:t>A collection of localized resources references. Used to customize the localization of a user interface and claims attribute.</a:t>
                      </a:r>
                    </a:p>
                  </a:txBody>
                  <a:tcPr anchor="ct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440964954"/>
              </p:ext>
            </p:extLst>
          </p:nvPr>
        </p:nvGraphicFramePr>
        <p:xfrm>
          <a:off x="901700" y="3596216"/>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Text</a:t>
                      </a:r>
                    </a:p>
                  </a:txBody>
                  <a:tcPr anchor="ctr"/>
                </a:tc>
                <a:tc>
                  <a:txBody>
                    <a:bodyPr/>
                    <a:lstStyle/>
                    <a:p>
                      <a:r>
                        <a:rPr lang="es-ES"/>
                        <a:t>Yes</a:t>
                      </a:r>
                    </a:p>
                  </a:txBody>
                  <a:tcPr anchor="ctr"/>
                </a:tc>
                <a:tc>
                  <a:txBody>
                    <a:bodyPr/>
                    <a:lstStyle/>
                    <a:p>
                      <a:r>
                        <a:rPr lang="en-US"/>
                        <a:t>The user-friendly display string that should be shown to the user in the user interface for this option.</a:t>
                      </a:r>
                    </a:p>
                  </a:txBody>
                  <a:tcPr anchor="ctr"/>
                </a:tc>
                <a:extLst>
                  <a:ext uri="{0D108BD9-81ED-4DB2-BD59-A6C34878D82A}">
                    <a16:rowId xmlns:a16="http://schemas.microsoft.com/office/drawing/2014/main" val="1448548702"/>
                  </a:ext>
                </a:extLst>
              </a:tr>
              <a:tr h="370840">
                <a:tc>
                  <a:txBody>
                    <a:bodyPr/>
                    <a:lstStyle/>
                    <a:p>
                      <a:r>
                        <a:rPr lang="es-ES"/>
                        <a:t>Value</a:t>
                      </a:r>
                    </a:p>
                  </a:txBody>
                  <a:tcPr anchor="ctr"/>
                </a:tc>
                <a:tc>
                  <a:txBody>
                    <a:bodyPr/>
                    <a:lstStyle/>
                    <a:p>
                      <a:r>
                        <a:rPr lang="es-ES"/>
                        <a:t>Yes</a:t>
                      </a:r>
                    </a:p>
                  </a:txBody>
                  <a:tcPr anchor="ctr"/>
                </a:tc>
                <a:tc>
                  <a:txBody>
                    <a:bodyPr/>
                    <a:lstStyle/>
                    <a:p>
                      <a:r>
                        <a:rPr lang="en-US"/>
                        <a:t>The string claim value associated with selecting this option.</a:t>
                      </a:r>
                    </a:p>
                  </a:txBody>
                  <a:tcPr anchor="ctr"/>
                </a:tc>
                <a:extLst>
                  <a:ext uri="{0D108BD9-81ED-4DB2-BD59-A6C34878D82A}">
                    <a16:rowId xmlns:a16="http://schemas.microsoft.com/office/drawing/2014/main" val="2140406810"/>
                  </a:ext>
                </a:extLst>
              </a:tr>
              <a:tr h="370840">
                <a:tc>
                  <a:txBody>
                    <a:bodyPr/>
                    <a:lstStyle/>
                    <a:p>
                      <a:r>
                        <a:rPr lang="es-ES"/>
                        <a:t>SelectByDefault</a:t>
                      </a:r>
                    </a:p>
                  </a:txBody>
                  <a:tcPr anchor="ctr"/>
                </a:tc>
                <a:tc>
                  <a:txBody>
                    <a:bodyPr/>
                    <a:lstStyle/>
                    <a:p>
                      <a:r>
                        <a:rPr lang="es-ES"/>
                        <a:t>No</a:t>
                      </a:r>
                    </a:p>
                  </a:txBody>
                  <a:tcPr anchor="ctr"/>
                </a:tc>
                <a:tc>
                  <a:txBody>
                    <a:bodyPr/>
                    <a:lstStyle/>
                    <a:p>
                      <a:r>
                        <a:rPr lang="en-US"/>
                        <a:t>Indicates whether or not this option should be selected by default in the UI. Possible values: True or False.</a:t>
                      </a:r>
                    </a:p>
                  </a:txBody>
                  <a:tcPr anchor="ct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989612911"/>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n-US"/>
                        <a:t>References a ClaimType element or a user interface element in the policy file.</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A string that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TargetCollection</a:t>
                      </a:r>
                    </a:p>
                  </a:txBody>
                  <a:tcPr anchor="ctr"/>
                </a:tc>
                <a:tc>
                  <a:txBody>
                    <a:bodyPr/>
                    <a:lstStyle/>
                    <a:p>
                      <a:r>
                        <a:rPr lang="es-ES"/>
                        <a:t>Yes</a:t>
                      </a:r>
                    </a:p>
                  </a:txBody>
                  <a:tcPr anchor="ctr"/>
                </a:tc>
                <a:tc>
                  <a:txBody>
                    <a:bodyPr/>
                    <a:lstStyle/>
                    <a:p>
                      <a:r>
                        <a:rPr lang="es-ES"/>
                        <a:t>The target collection.</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004851810"/>
              </p:ext>
            </p:extLst>
          </p:nvPr>
        </p:nvGraphicFramePr>
        <p:xfrm>
          <a:off x="901700" y="1142152"/>
          <a:ext cx="10617200" cy="42113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a:t>Attribute</a:t>
                      </a:r>
                    </a:p>
                  </a:txBody>
                  <a:tcPr anchor="ctr"/>
                </a:tc>
                <a:tc>
                  <a:txBody>
                    <a:bodyPr/>
                    <a:lstStyle/>
                    <a:p>
                      <a:r>
                        <a:rPr lang="es-ES"/>
                        <a:t>Required</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ElementType</a:t>
                      </a:r>
                    </a:p>
                  </a:txBody>
                  <a:tcPr anchor="ctr"/>
                </a:tc>
                <a:tc>
                  <a:txBody>
                    <a:bodyPr/>
                    <a:lstStyle/>
                    <a:p>
                      <a:r>
                        <a:rPr lang="es-ES"/>
                        <a:t>Yes</a:t>
                      </a:r>
                    </a:p>
                  </a:txBody>
                  <a:tcPr anchor="ctr"/>
                </a:tc>
                <a:tc>
                  <a:txBody>
                    <a:bodyPr/>
                    <a:lstStyle/>
                    <a:p>
                      <a:r>
                        <a:rPr lang="es-ES"/>
                        <a:t>Possible values: ClaimsProvider, ClaimType, ErrorMessage, GetLocalizedStringsTransformationClaimType, FormatLocalizedStringTransformationClaimType, Predicate, PredicateValidation, or UxElement.</a:t>
                      </a:r>
                    </a:p>
                  </a:txBody>
                  <a:tcPr anchor="ctr"/>
                </a:tc>
                <a:extLst>
                  <a:ext uri="{0D108BD9-81ED-4DB2-BD59-A6C34878D82A}">
                    <a16:rowId xmlns:a16="http://schemas.microsoft.com/office/drawing/2014/main" val="1448548702"/>
                  </a:ext>
                </a:extLst>
              </a:tr>
              <a:tr h="370840">
                <a:tc>
                  <a:txBody>
                    <a:bodyPr/>
                    <a:lstStyle/>
                    <a:p>
                      <a:r>
                        <a:rPr lang="es-ES"/>
                        <a:t>ElementId</a:t>
                      </a:r>
                    </a:p>
                  </a:txBody>
                  <a:tcPr anchor="ctr"/>
                </a:tc>
                <a:tc>
                  <a:txBody>
                    <a:bodyPr/>
                    <a:lstStyle/>
                    <a:p>
                      <a:r>
                        <a:rPr lang="es-ES"/>
                        <a:t>Yes</a:t>
                      </a:r>
                    </a:p>
                  </a:txBody>
                  <a:tcPr anchor="ctr"/>
                </a:tc>
                <a:tc>
                  <a:txBody>
                    <a:bodyPr/>
                    <a:lstStyle/>
                    <a:p>
                      <a:r>
                        <a:rPr lang="en-US"/>
                        <a:t>If </a:t>
                      </a:r>
                      <a:r>
                        <a:rPr lang="en-US" b="1"/>
                        <a:t>ElementType</a:t>
                      </a:r>
                      <a:r>
                        <a:rPr lang="en-US"/>
                        <a:t> is set to ClaimType, Predicate, or PredicateValidation, this element contains a reference to a claim type already defined in the ClaimsSchema section.</a:t>
                      </a:r>
                    </a:p>
                  </a:txBody>
                  <a:tcPr anchor="ctr"/>
                </a:tc>
                <a:extLst>
                  <a:ext uri="{0D108BD9-81ED-4DB2-BD59-A6C34878D82A}">
                    <a16:rowId xmlns:a16="http://schemas.microsoft.com/office/drawing/2014/main" val="1587379269"/>
                  </a:ext>
                </a:extLst>
              </a:tr>
              <a:tr h="370840">
                <a:tc>
                  <a:txBody>
                    <a:bodyPr/>
                    <a:lstStyle/>
                    <a:p>
                      <a:r>
                        <a:rPr lang="es-ES"/>
                        <a:t>StringId</a:t>
                      </a:r>
                    </a:p>
                  </a:txBody>
                  <a:tcPr anchor="ctr"/>
                </a:tc>
                <a:tc>
                  <a:txBody>
                    <a:bodyPr/>
                    <a:lstStyle/>
                    <a:p>
                      <a:r>
                        <a:rPr lang="es-ES"/>
                        <a:t>Yes</a:t>
                      </a:r>
                    </a:p>
                  </a:txBody>
                  <a:tcPr anchor="ctr"/>
                </a:tc>
                <a:tc>
                  <a:txBody>
                    <a:bodyPr/>
                    <a:lstStyle/>
                    <a:p>
                      <a:r>
                        <a:rPr lang="en-US"/>
                        <a:t>If </a:t>
                      </a:r>
                      <a:r>
                        <a:rPr lang="en-US" b="1"/>
                        <a:t>ElementType</a:t>
                      </a:r>
                      <a:r>
                        <a:rPr lang="en-US"/>
                        <a:t> is set to ClaimType, this element contains a reference to an attribute of a claim type.</a:t>
                      </a:r>
                    </a:p>
                    <a:p>
                      <a:r>
                        <a:rPr lang="en-US"/>
                        <a:t>If </a:t>
                      </a:r>
                      <a:r>
                        <a:rPr lang="en-US" b="1"/>
                        <a:t>ElementType</a:t>
                      </a:r>
                      <a:r>
                        <a:rPr lang="en-US"/>
                        <a:t> is set to UxElement, this element contains a reference to an attribute of a user interface element.</a:t>
                      </a:r>
                    </a:p>
                    <a:p>
                      <a:r>
                        <a:rPr lang="en-US"/>
                        <a:t>If </a:t>
                      </a:r>
                      <a:r>
                        <a:rPr lang="en-US" b="1"/>
                        <a:t>ElementType</a:t>
                      </a:r>
                      <a:r>
                        <a:rPr lang="en-US"/>
                        <a:t> is set to ErrorMessage, this element specifies the identifier of an error message.</a:t>
                      </a:r>
                    </a:p>
                  </a:txBody>
                  <a:tcPr anchor="ct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303386746"/>
              </p:ext>
            </p:extLst>
          </p:nvPr>
        </p:nvGraphicFramePr>
        <p:xfrm>
          <a:off x="787400" y="1189566"/>
          <a:ext cx="10617200" cy="2931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a:t>Element</a:t>
                      </a:r>
                    </a:p>
                  </a:txBody>
                  <a:tcPr anchor="ctr"/>
                </a:tc>
                <a:tc>
                  <a:txBody>
                    <a:bodyPr/>
                    <a:lstStyle/>
                    <a:p>
                      <a:r>
                        <a:rPr lang="es-ES"/>
                        <a:t>Occurrences</a:t>
                      </a:r>
                    </a:p>
                  </a:txBody>
                  <a:tcPr anchor="ctr"/>
                </a:tc>
                <a:tc>
                  <a:txBody>
                    <a:bodyPr/>
                    <a:lstStyle/>
                    <a:p>
                      <a:r>
                        <a:rPr lang="es-ES"/>
                        <a:t>Description</a:t>
                      </a:r>
                    </a:p>
                  </a:txBody>
                  <a:tcPr anchor="ctr"/>
                </a:tc>
                <a:extLst>
                  <a:ext uri="{0D108BD9-81ED-4DB2-BD59-A6C34878D82A}">
                    <a16:rowId xmlns:a16="http://schemas.microsoft.com/office/drawing/2014/main" val="1252414198"/>
                  </a:ext>
                </a:extLst>
              </a:tr>
              <a:tr h="370840">
                <a:tc>
                  <a:txBody>
                    <a:bodyPr/>
                    <a:lstStyle/>
                    <a:p>
                      <a:r>
                        <a:rPr lang="es-ES"/>
                        <a:t>InputClaims</a:t>
                      </a:r>
                    </a:p>
                  </a:txBody>
                  <a:tcPr anchor="ctr"/>
                </a:tc>
                <a:tc>
                  <a:txBody>
                    <a:bodyPr/>
                    <a:lstStyle/>
                    <a:p>
                      <a:r>
                        <a:rPr lang="es-ES"/>
                        <a:t>0:1</a:t>
                      </a:r>
                    </a:p>
                  </a:txBody>
                  <a:tcPr anchor="ctr"/>
                </a:tc>
                <a:tc>
                  <a:txBody>
                    <a:bodyPr/>
                    <a:lstStyle/>
                    <a:p>
                      <a:r>
                        <a:rPr lang="en-US" b="1"/>
                        <a:t>InputClaims</a:t>
                      </a:r>
                      <a:r>
                        <a:rPr lang="en-US"/>
                        <a:t> are used to prepopulate the value of the claims to be collected from the user. </a:t>
                      </a:r>
                    </a:p>
                  </a:txBody>
                  <a:tcPr anchor="ctr"/>
                </a:tc>
                <a:extLst>
                  <a:ext uri="{0D108BD9-81ED-4DB2-BD59-A6C34878D82A}">
                    <a16:rowId xmlns:a16="http://schemas.microsoft.com/office/drawing/2014/main" val="1448548702"/>
                  </a:ext>
                </a:extLst>
              </a:tr>
              <a:tr h="370840">
                <a:tc>
                  <a:txBody>
                    <a:bodyPr/>
                    <a:lstStyle/>
                    <a:p>
                      <a:r>
                        <a:rPr lang="es-ES"/>
                        <a:t>DisplayClaims</a:t>
                      </a:r>
                    </a:p>
                  </a:txBody>
                  <a:tcPr anchor="ctr"/>
                </a:tc>
                <a:tc>
                  <a:txBody>
                    <a:bodyPr/>
                    <a:lstStyle/>
                    <a:p>
                      <a:r>
                        <a:rPr lang="es-ES"/>
                        <a:t>0:1</a:t>
                      </a:r>
                    </a:p>
                  </a:txBody>
                  <a:tcPr anchor="ctr"/>
                </a:tc>
                <a:tc>
                  <a:txBody>
                    <a:bodyPr/>
                    <a:lstStyle/>
                    <a:p>
                      <a:r>
                        <a:rPr lang="en-US" b="1"/>
                        <a:t>DisplayClaims</a:t>
                      </a:r>
                      <a:r>
                        <a:rPr lang="en-US"/>
                        <a:t> are used to represent claims to be collected from the user. </a:t>
                      </a:r>
                    </a:p>
                  </a:txBody>
                  <a:tcPr anchor="ctr"/>
                </a:tc>
                <a:extLst>
                  <a:ext uri="{0D108BD9-81ED-4DB2-BD59-A6C34878D82A}">
                    <a16:rowId xmlns:a16="http://schemas.microsoft.com/office/drawing/2014/main" val="4080196417"/>
                  </a:ext>
                </a:extLst>
              </a:tr>
              <a:tr h="370840">
                <a:tc>
                  <a:txBody>
                    <a:bodyPr/>
                    <a:lstStyle/>
                    <a:p>
                      <a:r>
                        <a:rPr lang="es-ES"/>
                        <a:t>OutputClaims</a:t>
                      </a:r>
                    </a:p>
                  </a:txBody>
                  <a:tcPr anchor="ctr"/>
                </a:tc>
                <a:tc>
                  <a:txBody>
                    <a:bodyPr/>
                    <a:lstStyle/>
                    <a:p>
                      <a:r>
                        <a:rPr lang="es-ES"/>
                        <a:t>0:1</a:t>
                      </a:r>
                    </a:p>
                  </a:txBody>
                  <a:tcPr anchor="ctr"/>
                </a:tc>
                <a:tc>
                  <a:txBody>
                    <a:bodyPr/>
                    <a:lstStyle/>
                    <a:p>
                      <a:r>
                        <a:rPr lang="en-US" b="1"/>
                        <a:t>OutputClaims</a:t>
                      </a:r>
                      <a:r>
                        <a:rPr lang="en-US"/>
                        <a:t> are used to represent claims to be saved temporarily for this </a:t>
                      </a:r>
                      <a:r>
                        <a:rPr lang="en-US" b="1"/>
                        <a:t>DisplayControl</a:t>
                      </a:r>
                      <a:endParaRPr lang="en-US"/>
                    </a:p>
                  </a:txBody>
                  <a:tcPr anchor="ctr"/>
                </a:tc>
                <a:extLst>
                  <a:ext uri="{0D108BD9-81ED-4DB2-BD59-A6C34878D82A}">
                    <a16:rowId xmlns:a16="http://schemas.microsoft.com/office/drawing/2014/main" val="428747449"/>
                  </a:ext>
                </a:extLst>
              </a:tr>
              <a:tr h="370840">
                <a:tc>
                  <a:txBody>
                    <a:bodyPr/>
                    <a:lstStyle/>
                    <a:p>
                      <a:r>
                        <a:rPr lang="es-ES"/>
                        <a:t>Actions</a:t>
                      </a:r>
                    </a:p>
                  </a:txBody>
                  <a:tcPr anchor="ctr"/>
                </a:tc>
                <a:tc>
                  <a:txBody>
                    <a:bodyPr/>
                    <a:lstStyle/>
                    <a:p>
                      <a:r>
                        <a:rPr lang="es-ES"/>
                        <a:t>0:1</a:t>
                      </a:r>
                    </a:p>
                  </a:txBody>
                  <a:tcPr anchor="ctr"/>
                </a:tc>
                <a:tc>
                  <a:txBody>
                    <a:bodyPr/>
                    <a:lstStyle/>
                    <a:p>
                      <a:r>
                        <a:rPr lang="en-US" b="1"/>
                        <a:t>Actions</a:t>
                      </a:r>
                      <a:r>
                        <a:rPr lang="en-US"/>
                        <a:t> are used to list the validation technical profiles to invoke for user actions happening at the front end.</a:t>
                      </a:r>
                    </a:p>
                  </a:txBody>
                  <a:tcPr anchor="ct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1977</TotalTime>
  <Words>13268</Words>
  <Application>Microsoft Office PowerPoint</Application>
  <PresentationFormat>Panorámica</PresentationFormat>
  <Paragraphs>1832</Paragraphs>
  <Slides>127</Slides>
  <Notes>124</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127</vt:i4>
      </vt:variant>
    </vt:vector>
  </HeadingPairs>
  <TitlesOfParts>
    <vt:vector size="144"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1st Exercise</vt:lpstr>
      <vt:lpstr>Presentación de PowerPoint</vt:lpstr>
      <vt:lpstr>Presentación de PowerPoint</vt:lpstr>
      <vt:lpstr>Presentación de PowerPoint</vt:lpstr>
      <vt:lpstr>2nd Exercise</vt:lpstr>
      <vt:lpstr>Presentación de PowerPoint</vt:lpstr>
      <vt:lpstr>Presentación de PowerPoint</vt:lpstr>
      <vt:lpstr>3rd Exercise</vt:lpstr>
      <vt:lpstr>Presentación de PowerPoint</vt:lpstr>
      <vt:lpstr>Presentación de PowerPoint</vt:lpstr>
      <vt:lpstr>Presentación de PowerPoint</vt:lpstr>
      <vt:lpstr>4th Exercise</vt:lpstr>
      <vt:lpstr>Presentación de PowerPoint</vt:lpstr>
      <vt:lpstr>Presentación de PowerPoint</vt:lpstr>
      <vt:lpstr>5th Exercise</vt:lpstr>
      <vt:lpstr>Presentación de PowerPoint</vt:lpstr>
      <vt:lpstr>Presentación de PowerPoint</vt:lpstr>
      <vt:lpstr>6th Exercise</vt:lpstr>
      <vt:lpstr>Presentación de PowerPoint</vt:lpstr>
      <vt:lpstr>Presentación de PowerPoint</vt:lpstr>
      <vt:lpstr>Presentación de PowerPoint</vt:lpstr>
      <vt:lpstr>7th Exercise</vt:lpstr>
      <vt:lpstr>Presentación de PowerPoint</vt:lpstr>
      <vt:lpstr>Presentación de PowerPoint</vt:lpstr>
      <vt:lpstr>Presentación de PowerPoint</vt:lpstr>
      <vt:lpstr>Presentación de PowerPoint</vt:lpstr>
      <vt:lpstr>Presentación de PowerPoint</vt:lpstr>
      <vt:lpstr>Presentación de PowerPoint</vt:lpstr>
      <vt:lpstr>Ejercicio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Raul Piraces Alastuey</cp:lastModifiedBy>
  <cp:revision>28</cp:revision>
  <dcterms:created xsi:type="dcterms:W3CDTF">2022-10-07T06:21:59Z</dcterms:created>
  <dcterms:modified xsi:type="dcterms:W3CDTF">2022-12-29T12:38:59Z</dcterms:modified>
</cp:coreProperties>
</file>